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sldIdLst>
    <p:sldId id="256" r:id="rId2"/>
    <p:sldId id="257" r:id="rId3"/>
    <p:sldId id="260" r:id="rId4"/>
    <p:sldId id="259" r:id="rId5"/>
    <p:sldId id="262" r:id="rId6"/>
    <p:sldId id="261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841A"/>
    <a:srgbClr val="9900CC"/>
    <a:srgbClr val="FF9900"/>
    <a:srgbClr val="D99B01"/>
    <a:srgbClr val="FF66CC"/>
    <a:srgbClr val="FF67AC"/>
    <a:srgbClr val="CC0099"/>
    <a:srgbClr val="FFDC47"/>
    <a:srgbClr val="5EEC3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64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EB7D906E-A50C-4EBF-8D8A-DDAB7F94EA7C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36AE8B4A-D279-4BC3-A397-374E7865B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54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406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5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439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15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0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D68DAAB-315D-46B6-BDC9-6BC8EE2C09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7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2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2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4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94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6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EAB54A6-C41B-4C32-B72B-BEF6920BC6C8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7951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oZ5gvtdADc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oZ5gvtdAD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8151874_Solar_photocatalysis_for_water_disinfection_Materials_and_reactor_design/link/55e441aa08ae6abe6e8ea193/download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670" y="891995"/>
            <a:ext cx="5825202" cy="1234727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CSP Water Heater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7615" y="2266340"/>
            <a:ext cx="3757847" cy="822674"/>
          </a:xfrm>
        </p:spPr>
        <p:txBody>
          <a:bodyPr/>
          <a:lstStyle/>
          <a:p>
            <a:r>
              <a:rPr lang="en-US" b="1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Gamika</a:t>
            </a: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Seneviratne</a:t>
            </a:r>
            <a:endParaRPr lang="en-US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Abstract</a:t>
            </a:r>
            <a:endParaRPr lang="en-US" dirty="0">
              <a:solidFill>
                <a:srgbClr val="63841A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044700"/>
            <a:ext cx="6447501" cy="1068935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Aim: 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Introduce the concept </a:t>
            </a:r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of a cheap, DIY design for a solar water heater</a:t>
            </a:r>
          </a:p>
          <a:p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Application: For rural areas, low-capita income, with cold whether</a:t>
            </a:r>
          </a:p>
          <a:p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Requirements: Reused satellite dish, foil/wrapping paper, bottle, 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PVC/metal </a:t>
            </a:r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pipe</a:t>
            </a:r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54393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  <a:t>Principle</a:t>
            </a:r>
            <a:endParaRPr lang="en-US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005160"/>
            <a:ext cx="6447501" cy="140942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Parabolic dish acts as concentrator</a:t>
            </a:r>
          </a:p>
          <a:p>
            <a:r>
              <a:rPr lang="en-US" dirty="0">
                <a:latin typeface="Garamond" panose="02020404030301010803" pitchFamily="18" charset="0"/>
              </a:rPr>
              <a:t>Bottle is heated from the inside – 100% of energy directly transferred to surrounding water from </a:t>
            </a:r>
            <a:r>
              <a:rPr lang="en-US" dirty="0" smtClean="0">
                <a:latin typeface="Garamond" panose="02020404030301010803" pitchFamily="18" charset="0"/>
              </a:rPr>
              <a:t>receiver 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Heat losses only from water to surface of bottle, limited by covering bottle with wrapping paper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835" y="2266340"/>
            <a:ext cx="3664920" cy="2332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1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2586835" y="4709620"/>
            <a:ext cx="36649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Garamond" panose="02020404030301010803" pitchFamily="18" charset="0"/>
              </a:rPr>
              <a:t>Source: Rebuilt from various sources</a:t>
            </a:r>
            <a:endParaRPr lang="en-U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587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63841A"/>
                </a:solidFill>
                <a:latin typeface="Garamond" panose="02020404030301010803" pitchFamily="18" charset="0"/>
              </a:rPr>
              <a:t>Design</a:t>
            </a:r>
            <a:endParaRPr lang="en-US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044700"/>
            <a:ext cx="6447501" cy="1527050"/>
          </a:xfrm>
        </p:spPr>
        <p:txBody>
          <a:bodyPr>
            <a:norm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CSP is an established technology so why is this different?</a:t>
            </a:r>
          </a:p>
          <a:p>
            <a:pPr marL="0" indent="0">
              <a:buNone/>
            </a:pPr>
            <a:r>
              <a:rPr lang="en-US" sz="1200" dirty="0" smtClean="0">
                <a:latin typeface="Garamond" panose="02020404030301010803" pitchFamily="18" charset="0"/>
              </a:rPr>
              <a:t>- Reuses old/cheap products 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Concentrator – a </a:t>
            </a:r>
            <a:r>
              <a:rPr lang="en-US" dirty="0">
                <a:latin typeface="Garamond" panose="02020404030301010803" pitchFamily="18" charset="0"/>
              </a:rPr>
              <a:t>reused </a:t>
            </a:r>
            <a:r>
              <a:rPr lang="en-US" dirty="0" smtClean="0">
                <a:latin typeface="Garamond" panose="02020404030301010803" pitchFamily="18" charset="0"/>
              </a:rPr>
              <a:t>satellite </a:t>
            </a:r>
            <a:r>
              <a:rPr lang="en-US" dirty="0">
                <a:latin typeface="Garamond" panose="02020404030301010803" pitchFamily="18" charset="0"/>
              </a:rPr>
              <a:t>TV </a:t>
            </a:r>
            <a:r>
              <a:rPr lang="en-US" dirty="0" smtClean="0">
                <a:latin typeface="Garamond" panose="02020404030301010803" pitchFamily="18" charset="0"/>
              </a:rPr>
              <a:t>dish which acts as an </a:t>
            </a:r>
            <a:r>
              <a:rPr lang="en-US" dirty="0">
                <a:latin typeface="Garamond" panose="02020404030301010803" pitchFamily="18" charset="0"/>
              </a:rPr>
              <a:t>efficient parabolic concentrator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Water storage </a:t>
            </a:r>
            <a:r>
              <a:rPr lang="en-US" dirty="0">
                <a:latin typeface="Garamond" panose="02020404030301010803" pitchFamily="18" charset="0"/>
              </a:rPr>
              <a:t>- Fully transparent </a:t>
            </a:r>
            <a:r>
              <a:rPr lang="en-US" dirty="0" smtClean="0">
                <a:latin typeface="Garamond" panose="02020404030301010803" pitchFamily="18" charset="0"/>
              </a:rPr>
              <a:t>plastic or glass bottle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Receiver </a:t>
            </a:r>
            <a:r>
              <a:rPr lang="en-US" dirty="0">
                <a:latin typeface="Garamond" panose="02020404030301010803" pitchFamily="18" charset="0"/>
              </a:rPr>
              <a:t>- PVC pipe, best coated with </a:t>
            </a:r>
            <a:r>
              <a:rPr lang="en-US" dirty="0" smtClean="0">
                <a:latin typeface="Garamond" panose="02020404030301010803" pitchFamily="18" charset="0"/>
              </a:rPr>
              <a:t>non-reflective paint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21652" r="5449"/>
          <a:stretch/>
        </p:blipFill>
        <p:spPr bwMode="auto">
          <a:xfrm>
            <a:off x="2128720" y="2571750"/>
            <a:ext cx="4666655" cy="1959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2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15072" y="4709620"/>
            <a:ext cx="36649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Garamond" panose="02020404030301010803" pitchFamily="18" charset="0"/>
              </a:rPr>
              <a:t>Video: </a:t>
            </a:r>
            <a:r>
              <a:rPr lang="en-US" sz="1000" dirty="0" smtClean="0">
                <a:solidFill>
                  <a:srgbClr val="63841A"/>
                </a:solidFill>
                <a:latin typeface="Garamond" panose="02020404030301010803" pitchFamily="18" charset="0"/>
                <a:hlinkClick r:id="rId3"/>
              </a:rPr>
              <a:t>https://www.youtube.com/watch?v=eoZ5gvtdADc</a:t>
            </a:r>
            <a:r>
              <a:rPr lang="en-US" sz="1000" dirty="0" smtClean="0">
                <a:solidFill>
                  <a:srgbClr val="63841A"/>
                </a:solidFill>
                <a:latin typeface="Garamond" panose="02020404030301010803" pitchFamily="18" charset="0"/>
              </a:rPr>
              <a:t> </a:t>
            </a:r>
            <a:endParaRPr lang="en-US" sz="2400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5875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  <a:t>Testing and Results </a:t>
            </a:r>
            <a:b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</a:br>
            <a:r>
              <a:rPr lang="en-US" dirty="0">
                <a:solidFill>
                  <a:srgbClr val="63841A"/>
                </a:solidFill>
                <a:latin typeface="Garamond" panose="02020404030301010803" pitchFamily="18" charset="0"/>
              </a:rPr>
              <a:t/>
            </a:r>
            <a:br>
              <a:rPr lang="en-US" dirty="0">
                <a:solidFill>
                  <a:srgbClr val="63841A"/>
                </a:solidFill>
                <a:latin typeface="Garamond" panose="02020404030301010803" pitchFamily="18" charset="0"/>
              </a:rPr>
            </a:br>
            <a:endParaRPr lang="en-US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044700"/>
            <a:ext cx="6447501" cy="2748690"/>
          </a:xfrm>
        </p:spPr>
        <p:txBody>
          <a:bodyPr>
            <a:norm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This CSP setup was capable of heating a 5L bottle (PET plastic) to 70C in (</a:t>
            </a:r>
            <a:r>
              <a:rPr lang="en-US" sz="1200" dirty="0">
                <a:latin typeface="Garamond" panose="02020404030301010803" pitchFamily="18" charset="0"/>
              </a:rPr>
              <a:t>ambient 25C </a:t>
            </a:r>
            <a:r>
              <a:rPr lang="en-US" sz="1200" dirty="0" smtClean="0">
                <a:latin typeface="Garamond" panose="02020404030301010803" pitchFamily="18" charset="0"/>
              </a:rPr>
              <a:t>) in ~2 hours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Or ~0.4KWh of energy saved</a:t>
            </a:r>
          </a:p>
          <a:p>
            <a:r>
              <a:rPr lang="en-US" sz="1200" dirty="0" smtClean="0">
                <a:latin typeface="Garamond" panose="02020404030301010803" pitchFamily="18" charset="0"/>
              </a:rPr>
              <a:t>Results achieved under constant sunshine with no cloud cover (</a:t>
            </a:r>
            <a:r>
              <a:rPr lang="en-US" sz="1200" dirty="0">
                <a:latin typeface="Garamond" panose="02020404030301010803" pitchFamily="18" charset="0"/>
              </a:rPr>
              <a:t>o</a:t>
            </a:r>
            <a:r>
              <a:rPr lang="en-US" sz="1200" dirty="0" smtClean="0">
                <a:latin typeface="Garamond" panose="02020404030301010803" pitchFamily="18" charset="0"/>
              </a:rPr>
              <a:t>ver winter; Nov – Jan) 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sz="1200" b="1" dirty="0" smtClean="0">
                <a:latin typeface="Garamond" panose="02020404030301010803" pitchFamily="18" charset="0"/>
              </a:rPr>
              <a:t>System is </a:t>
            </a:r>
            <a:r>
              <a:rPr lang="en-US" sz="1200" b="1" dirty="0">
                <a:latin typeface="Garamond" panose="02020404030301010803" pitchFamily="18" charset="0"/>
              </a:rPr>
              <a:t>much cheaper than current </a:t>
            </a:r>
            <a:r>
              <a:rPr lang="en-US" sz="1200" b="1" dirty="0" smtClean="0">
                <a:latin typeface="Garamond" panose="02020404030301010803" pitchFamily="18" charset="0"/>
              </a:rPr>
              <a:t>Solar Thermals and far more efficient at heating applications vs. PVs</a:t>
            </a:r>
          </a:p>
          <a:p>
            <a:r>
              <a:rPr lang="en-US" sz="1200" b="1" dirty="0" smtClean="0">
                <a:latin typeface="Garamond" panose="02020404030301010803" pitchFamily="18" charset="0"/>
              </a:rPr>
              <a:t>Issues to note: 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The device has to be adjusted every ~45mins to align the focal point to the receiver to track the sun’s motion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Care must be taken to avoid aligning focal point in direction of person or flammable objects (e.g</a:t>
            </a:r>
            <a:r>
              <a:rPr lang="en-US" dirty="0">
                <a:latin typeface="Garamond" panose="02020404030301010803" pitchFamily="18" charset="0"/>
              </a:rPr>
              <a:t>. </a:t>
            </a:r>
            <a:r>
              <a:rPr lang="en-US" dirty="0" smtClean="0">
                <a:latin typeface="Garamond" panose="02020404030301010803" pitchFamily="18" charset="0"/>
                <a:hlinkClick r:id="rId2"/>
              </a:rPr>
              <a:t>youtube.com</a:t>
            </a:r>
            <a:r>
              <a:rPr lang="en-US" dirty="0" smtClean="0">
                <a:latin typeface="Garamond" panose="02020404030301010803" pitchFamily="18" charset="0"/>
              </a:rPr>
              <a:t>) . Sunglasses are highly recommended</a:t>
            </a:r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0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5875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3841A"/>
                </a:solidFill>
                <a:latin typeface="Garamond" panose="02020404030301010803" pitchFamily="18" charset="0"/>
              </a:rPr>
              <a:t>Design - Improvements</a:t>
            </a:r>
            <a:endParaRPr lang="en-US" dirty="0">
              <a:solidFill>
                <a:srgbClr val="63841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1" y="1044700"/>
            <a:ext cx="5132934" cy="2443280"/>
          </a:xfrm>
        </p:spPr>
        <p:txBody>
          <a:bodyPr>
            <a:norm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Tracking is often a problem with CSP devices</a:t>
            </a:r>
          </a:p>
          <a:p>
            <a:r>
              <a:rPr lang="en-US" sz="1200" dirty="0" smtClean="0">
                <a:latin typeface="Garamond" panose="02020404030301010803" pitchFamily="18" charset="0"/>
              </a:rPr>
              <a:t>Therefore the next iterations would explore finding cheap ways to design Compound Parabolic Collectors that automatically track the suns movement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These do not require actuators to track the sun – at least across a range of incident angles</a:t>
            </a:r>
          </a:p>
          <a:p>
            <a:r>
              <a:rPr lang="en-US" b="1" dirty="0" smtClean="0">
                <a:latin typeface="Garamond" panose="02020404030301010803" pitchFamily="18" charset="0"/>
              </a:rPr>
              <a:t>Industrial Uses: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Large scale heating applications (water or otherwise)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Water disinfection and even desalination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High power application can be used to drive steam turbines</a:t>
            </a:r>
          </a:p>
          <a:p>
            <a:endParaRPr lang="en-US" dirty="0" smtClean="0"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41" y="496013"/>
            <a:ext cx="2350353" cy="371087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3" name="Rectangle 2"/>
          <p:cNvSpPr/>
          <p:nvPr/>
        </p:nvSpPr>
        <p:spPr>
          <a:xfrm>
            <a:off x="5182820" y="4251505"/>
            <a:ext cx="381762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Garamond" panose="02020404030301010803" pitchFamily="18" charset="0"/>
              </a:rPr>
              <a:t>(a) Parabolic </a:t>
            </a:r>
            <a:r>
              <a:rPr lang="en-US" sz="900" dirty="0">
                <a:latin typeface="Garamond" panose="02020404030301010803" pitchFamily="18" charset="0"/>
              </a:rPr>
              <a:t>trough </a:t>
            </a:r>
            <a:r>
              <a:rPr lang="en-US" sz="900" dirty="0" smtClean="0">
                <a:latin typeface="Garamond" panose="02020404030301010803" pitchFamily="18" charset="0"/>
              </a:rPr>
              <a:t>collector (b</a:t>
            </a:r>
            <a:r>
              <a:rPr lang="en-US" sz="900" dirty="0">
                <a:latin typeface="Garamond" panose="02020404030301010803" pitchFamily="18" charset="0"/>
              </a:rPr>
              <a:t>) a compound parabolic </a:t>
            </a:r>
            <a:r>
              <a:rPr lang="en-US" sz="900" dirty="0" smtClean="0">
                <a:latin typeface="Garamond" panose="02020404030301010803" pitchFamily="18" charset="0"/>
              </a:rPr>
              <a:t>collector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2820" y="4466949"/>
            <a:ext cx="36649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Garamond" panose="02020404030301010803" pitchFamily="18" charset="0"/>
              </a:rPr>
              <a:t>Source: </a:t>
            </a:r>
            <a:r>
              <a:rPr lang="en-US" sz="900" dirty="0" smtClean="0">
                <a:latin typeface="Garamond" panose="02020404030301010803" pitchFamily="18" charset="0"/>
                <a:hlinkClick r:id="rId3"/>
              </a:rPr>
              <a:t>Solar </a:t>
            </a:r>
            <a:r>
              <a:rPr lang="en-US" sz="900" dirty="0" err="1" smtClean="0">
                <a:latin typeface="Garamond" panose="02020404030301010803" pitchFamily="18" charset="0"/>
                <a:hlinkClick r:id="rId3"/>
              </a:rPr>
              <a:t>photocatalysis</a:t>
            </a:r>
            <a:r>
              <a:rPr lang="en-US" sz="900" dirty="0" smtClean="0">
                <a:latin typeface="Garamond" panose="02020404030301010803" pitchFamily="18" charset="0"/>
                <a:hlinkClick r:id="rId3"/>
              </a:rPr>
              <a:t> for water disinfection</a:t>
            </a:r>
            <a:endParaRPr lang="en-U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1038</TotalTime>
  <Words>365</Words>
  <Application>Microsoft Office PowerPoint</Application>
  <PresentationFormat>On-screen Show (16:9)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Dubai</vt:lpstr>
      <vt:lpstr>Garamond</vt:lpstr>
      <vt:lpstr>Times New Roman</vt:lpstr>
      <vt:lpstr>Trebuchet MS</vt:lpstr>
      <vt:lpstr>Wingdings 3</vt:lpstr>
      <vt:lpstr>Facet</vt:lpstr>
      <vt:lpstr>CSP Water Heater</vt:lpstr>
      <vt:lpstr>Abstract</vt:lpstr>
      <vt:lpstr>Principle</vt:lpstr>
      <vt:lpstr>Design</vt:lpstr>
      <vt:lpstr>Testing and Results   </vt:lpstr>
      <vt:lpstr>Design - Improvements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Coding</cp:lastModifiedBy>
  <cp:revision>187</cp:revision>
  <dcterms:created xsi:type="dcterms:W3CDTF">2013-08-21T19:17:07Z</dcterms:created>
  <dcterms:modified xsi:type="dcterms:W3CDTF">2020-01-22T04:29:42Z</dcterms:modified>
</cp:coreProperties>
</file>